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6" r:id="rId2"/>
    <p:sldId id="303" r:id="rId3"/>
    <p:sldId id="304" r:id="rId4"/>
    <p:sldId id="306" r:id="rId5"/>
    <p:sldId id="305" r:id="rId6"/>
    <p:sldId id="320" r:id="rId7"/>
    <p:sldId id="322" r:id="rId8"/>
    <p:sldId id="321" r:id="rId9"/>
    <p:sldId id="328" r:id="rId10"/>
    <p:sldId id="323" r:id="rId11"/>
    <p:sldId id="308" r:id="rId12"/>
    <p:sldId id="327" r:id="rId13"/>
    <p:sldId id="329" r:id="rId14"/>
    <p:sldId id="325" r:id="rId15"/>
    <p:sldId id="309" r:id="rId16"/>
    <p:sldId id="313" r:id="rId17"/>
    <p:sldId id="324" r:id="rId18"/>
    <p:sldId id="312" r:id="rId19"/>
    <p:sldId id="317" r:id="rId20"/>
    <p:sldId id="316" r:id="rId21"/>
    <p:sldId id="31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32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A682C2-F2B5-4772-B6BA-F521D8943E48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36830F-D558-42F1-B385-0C05769CC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12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E6ED1-CEAD-45CD-BEDE-9BCB9962F47E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6E3E-B6C9-44DC-9EC7-A1F48F151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DF546-9845-4F54-A9C3-679182F45817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C2DC-61D9-48E0-9109-41E33BD52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EA349-7A77-453D-8DFC-4F7BCCF08317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AE790-1B21-419B-A78D-9D50D0A42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31FD-16C0-425C-A7E4-0D5B44B12DE2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868C-DD44-404A-927D-C638C7B6E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46B9-C4CE-49EE-893F-8BA38FFFADC1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6C645-3536-4AAE-A484-A43E23088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0CFD-87CF-45B6-AAB0-64DFA4827342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F0A36-26CE-4E33-AD6B-7085346F7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DDEF5-58F5-42A5-B535-2D805DCC5107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8348-2A3A-45C0-8A5A-BCB706837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1245-784C-4965-A81B-FB1D1D9077E7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8D474-CC74-48E1-A82A-6811702BF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EFF7-820F-4E45-8AA0-E2F67B4F36E7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451E6-AFF1-40CD-B1E9-C5C5FCAB5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E2208-EF39-48F3-B594-3F0F38B33FFC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78E1-6A52-4831-B56A-3490B6B9A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206AD-FF96-4E3D-96C9-D4F755D24E0D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4702E-CA24-4D6F-B5A2-13BA47419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FB13F3-8465-4D6F-9BCB-80FFB93F4C14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DBE937-FB56-4204-9689-BFC93715B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57158" y="1116013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42863" y="1587500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Доклад </a:t>
            </a:r>
          </a:p>
          <a:p>
            <a:pPr algn="ctr"/>
            <a:r>
              <a:rPr lang="ru-RU" b="1" dirty="0"/>
              <a:t>о правоприменительной практике контрольно-надзорной деятельности в</a:t>
            </a:r>
          </a:p>
          <a:p>
            <a:pPr algn="ctr"/>
            <a:r>
              <a:rPr lang="ru-RU" b="1" dirty="0"/>
              <a:t>Байкальском отделе общепромышленного и государственного строительного надзора Забайкальского управления Ростехнадзора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по итогам </a:t>
            </a:r>
            <a:r>
              <a:rPr lang="ru-RU" b="1" dirty="0" smtClean="0"/>
              <a:t>2022 </a:t>
            </a:r>
            <a:r>
              <a:rPr lang="ru-RU" b="1" dirty="0" smtClean="0"/>
              <a:t>года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342" name="Group 36"/>
          <p:cNvGrpSpPr>
            <a:grpSpLocks/>
          </p:cNvGrpSpPr>
          <p:nvPr/>
        </p:nvGrpSpPr>
        <p:grpSpPr bwMode="auto">
          <a:xfrm>
            <a:off x="0" y="0"/>
            <a:ext cx="9144000" cy="1974850"/>
            <a:chOff x="0" y="-376"/>
            <a:chExt cx="5760" cy="1244"/>
          </a:xfrm>
        </p:grpSpPr>
        <p:sp>
          <p:nvSpPr>
            <p:cNvPr id="14347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270" y="-376"/>
              <a:ext cx="5328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Федеральная служба по экологическому,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4355" name="Picture 41" descr="fsetan_emblema20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"/>
              <a:ext cx="66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Line 2"/>
          <p:cNvSpPr>
            <a:spLocks noChangeShapeType="1"/>
          </p:cNvSpPr>
          <p:nvPr/>
        </p:nvSpPr>
        <p:spPr bwMode="auto">
          <a:xfrm flipV="1">
            <a:off x="357158" y="4827588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46" name="TextBox 14"/>
          <p:cNvSpPr txBox="1">
            <a:spLocks noChangeArrowheads="1"/>
          </p:cNvSpPr>
          <p:nvPr/>
        </p:nvSpPr>
        <p:spPr bwMode="auto">
          <a:xfrm>
            <a:off x="42863" y="3789363"/>
            <a:ext cx="910113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Докладчик: Начальник Байкальского отдела общепромышленного и государственного строительного надзора Забайкальского управления Ростехнадзора  Медведев Владимир Назарович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21 апреля 2023</a:t>
            </a:r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80312" y="18864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548680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2863" y="620688"/>
            <a:ext cx="9144000" cy="205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863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302" y="692696"/>
            <a:ext cx="85011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Аварийность и травматизм на поднадзорных отделу объектах и в России по видам надзора в 2022 </a:t>
            </a:r>
            <a:r>
              <a:rPr lang="ru-RU" b="1" dirty="0" smtClean="0"/>
              <a:t>году</a:t>
            </a:r>
          </a:p>
          <a:p>
            <a:pPr lvl="0" algn="ctr"/>
            <a:endParaRPr lang="ru-RU" b="1" dirty="0" smtClean="0"/>
          </a:p>
          <a:p>
            <a:pPr lvl="0" algn="ctr"/>
            <a:endParaRPr lang="ru-RU" b="1" dirty="0" smtClean="0"/>
          </a:p>
          <a:p>
            <a:pPr algn="ctr"/>
            <a:r>
              <a:rPr lang="ru-RU" b="1" dirty="0"/>
              <a:t>На опасных производственных объектах нефтегазового комплекса России </a:t>
            </a:r>
          </a:p>
          <a:p>
            <a:pPr algn="ctr"/>
            <a:r>
              <a:rPr lang="ru-RU" b="1" dirty="0"/>
              <a:t>в 2022 году зарегистрировано 42 аварии</a:t>
            </a:r>
            <a:r>
              <a:rPr lang="ru-RU" dirty="0"/>
              <a:t>, что соответствует аналогичному периоду 2021 года (42 аварии). 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/>
              <a:t>Зарегистрировано </a:t>
            </a:r>
            <a:r>
              <a:rPr lang="ru-RU" b="1" dirty="0"/>
              <a:t>18 несчастных случаев, в которых смертельно травмировано 29 чел</a:t>
            </a:r>
            <a:r>
              <a:rPr lang="ru-RU" dirty="0"/>
              <a:t>., что на 4 несчастных случая и на 16 погибших больше, </a:t>
            </a:r>
          </a:p>
          <a:p>
            <a:pPr algn="ctr"/>
            <a:r>
              <a:rPr lang="ru-RU" dirty="0"/>
              <a:t>чем в 2021 году (в 2021 году – 14 несчастных случаев и 13 погибших) </a:t>
            </a:r>
          </a:p>
          <a:p>
            <a:pPr algn="ctr"/>
            <a:r>
              <a:rPr lang="ru-RU" b="1" dirty="0"/>
              <a:t>При этом из 18 несчастных случаев, произошедших в 2022 году, 14 были групповыми.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lvl="0" algn="ctr"/>
            <a:r>
              <a:rPr lang="ru-RU" dirty="0">
                <a:solidFill>
                  <a:srgbClr val="FF0000"/>
                </a:solidFill>
              </a:rPr>
              <a:t>На объектах поднадзорных отделу не зарегистрировано</a:t>
            </a:r>
          </a:p>
          <a:p>
            <a:pPr lvl="0"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04249" y="6457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Слайд </a:t>
            </a:r>
            <a:r>
              <a:rPr lang="ru-RU" b="1" dirty="0" smtClean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332656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2863" y="1587500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80" y="512676"/>
            <a:ext cx="725823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212976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    </a:t>
            </a:r>
          </a:p>
          <a:p>
            <a:pPr algn="ctr"/>
            <a:r>
              <a:rPr lang="ru-RU" sz="2000" dirty="0" smtClean="0"/>
              <a:t>Возгорание газа  </a:t>
            </a:r>
            <a:r>
              <a:rPr lang="ru-RU" sz="2000" dirty="0"/>
              <a:t>в непосредственной близости от опасного производственного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40352" y="0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11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5134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Постановлением Правительства Российской Федерации от 10 марта 2022 года №336 «Об особенностях организации и осуществления государственного контроля (надзора), муниципального контроля (далее Постановление №336) установлены ряд </a:t>
            </a:r>
            <a:r>
              <a:rPr lang="ru-RU" b="1" dirty="0" err="1"/>
              <a:t>ограничений:</a:t>
            </a:r>
            <a:r>
              <a:rPr lang="ru-RU" dirty="0" err="1" smtClean="0"/>
              <a:t>а</a:t>
            </a:r>
            <a:r>
              <a:rPr lang="ru-RU" b="1" dirty="0"/>
              <a:t>) информирование</a:t>
            </a:r>
            <a:r>
              <a:rPr lang="ru-RU" b="1" dirty="0" smtClean="0"/>
              <a:t>;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Соответственно количество проверок проведенных отделом в области промышленной безопасности в 2022 году, по сравнению с 2021 годом, уменьшилось на 67 % с 105 до 45 проверок</a:t>
            </a:r>
            <a:r>
              <a:rPr lang="ru-RU" b="1" dirty="0" smtClean="0"/>
              <a:t>;</a:t>
            </a:r>
          </a:p>
          <a:p>
            <a:pPr algn="ctr"/>
            <a:endParaRPr lang="ru-RU" b="1" dirty="0"/>
          </a:p>
          <a:p>
            <a:pPr marL="285750" indent="-285750" algn="ctr">
              <a:buFontTx/>
              <a:buChar char="-"/>
            </a:pPr>
            <a:r>
              <a:rPr lang="ru-RU" b="1" dirty="0" smtClean="0"/>
              <a:t>наложенных </a:t>
            </a:r>
            <a:r>
              <a:rPr lang="ru-RU" b="1" dirty="0"/>
              <a:t>административных наказаний уменьшилось  на 85 % с 39 до 6 наказаний</a:t>
            </a:r>
            <a:r>
              <a:rPr lang="ru-RU" b="1" dirty="0" smtClean="0"/>
              <a:t>;</a:t>
            </a:r>
          </a:p>
          <a:p>
            <a:pPr marL="285750" indent="-285750" algn="ctr">
              <a:buFontTx/>
              <a:buChar char="-"/>
            </a:pPr>
            <a:endParaRPr lang="ru-RU" b="1" dirty="0"/>
          </a:p>
          <a:p>
            <a:pPr marL="285750" indent="-285750" algn="ctr">
              <a:buFontTx/>
              <a:buChar char="-"/>
            </a:pPr>
            <a:r>
              <a:rPr lang="ru-RU" b="1" dirty="0" smtClean="0"/>
              <a:t>количество </a:t>
            </a:r>
            <a:r>
              <a:rPr lang="ru-RU" b="1" dirty="0"/>
              <a:t>штрафов уменьшилось на 90 % с 32 до 3-х</a:t>
            </a:r>
            <a:r>
              <a:rPr lang="ru-RU" b="1" dirty="0" smtClean="0"/>
              <a:t>;</a:t>
            </a:r>
          </a:p>
          <a:p>
            <a:pPr marL="285750" indent="-285750" algn="ctr">
              <a:buFontTx/>
              <a:buChar char="-"/>
            </a:pPr>
            <a:endParaRPr lang="ru-RU" b="1" dirty="0"/>
          </a:p>
          <a:p>
            <a:pPr marL="285750" indent="-285750" algn="ctr">
              <a:buFontTx/>
              <a:buChar char="-"/>
            </a:pPr>
            <a:r>
              <a:rPr lang="ru-RU" b="1" dirty="0" smtClean="0"/>
              <a:t>количество </a:t>
            </a:r>
            <a:r>
              <a:rPr lang="ru-RU" b="1" dirty="0"/>
              <a:t>предупреждений на 50 % с 6 до 3-х</a:t>
            </a:r>
            <a:r>
              <a:rPr lang="ru-RU" b="1" dirty="0" smtClean="0"/>
              <a:t>;</a:t>
            </a:r>
          </a:p>
          <a:p>
            <a:pPr marL="285750" indent="-285750" algn="ctr">
              <a:buFontTx/>
              <a:buChar char="-"/>
            </a:pPr>
            <a:endParaRPr lang="ru-RU" b="1" dirty="0"/>
          </a:p>
          <a:p>
            <a:pPr algn="ctr"/>
            <a:r>
              <a:rPr lang="ru-RU" b="1" dirty="0"/>
              <a:t>- сумма наложенных штрафов снизилась на 85 % с 1 610 000 до 240 000 рублей.</a:t>
            </a:r>
          </a:p>
          <a:p>
            <a:pPr algn="ctr"/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44208" y="74097"/>
            <a:ext cx="3662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               Слайд 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97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51344"/>
            <a:ext cx="864096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 осуществлении федерального государственного надзора в области промышленной безопасности могут проводиться следующие виды профилактических мероприятий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pPr>
              <a:lnSpc>
                <a:spcPct val="150000"/>
              </a:lnSpc>
            </a:pPr>
            <a:r>
              <a:rPr lang="ru-RU" dirty="0"/>
              <a:t>а</a:t>
            </a:r>
            <a:r>
              <a:rPr lang="ru-RU" b="1" dirty="0"/>
              <a:t>) информирование</a:t>
            </a:r>
            <a:r>
              <a:rPr lang="ru-RU" b="1" dirty="0" smtClean="0"/>
              <a:t>;</a:t>
            </a:r>
            <a:r>
              <a:rPr lang="ru-RU" b="1" dirty="0"/>
              <a:t>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б) обобщение правоприменительной практики;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в) объявление предостережений;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г) меры стимулирования добросовестности, предусматривающие оценку соответствия организации, эксплуатирующей опасные производственные объекты, критериям добросовестности за 5 лет;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д) консультирование.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	Проведение </a:t>
            </a:r>
            <a:r>
              <a:rPr lang="ru-RU" b="1" dirty="0"/>
              <a:t>профилактических визитов в этой области надзора не предусмотрено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4208" y="74097"/>
            <a:ext cx="3662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               Слайд 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61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332656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2863" y="1587500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212976"/>
            <a:ext cx="87849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     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1" y="427906"/>
            <a:ext cx="8242103" cy="475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302" y="2967334"/>
            <a:ext cx="86001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err="1" smtClean="0"/>
              <a:t>Смещениу</a:t>
            </a:r>
            <a:r>
              <a:rPr lang="ru-RU" b="1" dirty="0" smtClean="0"/>
              <a:t> </a:t>
            </a:r>
            <a:r>
              <a:rPr lang="ru-RU" b="1" dirty="0"/>
              <a:t>дымовой трубы №2 центральной котельной </a:t>
            </a:r>
            <a:endParaRPr lang="ru-RU" b="1" dirty="0" smtClean="0"/>
          </a:p>
          <a:p>
            <a:r>
              <a:rPr lang="ru-RU" b="1" dirty="0" smtClean="0"/>
              <a:t>г. Северобайкальск</a:t>
            </a:r>
            <a:r>
              <a:rPr lang="ru-RU" b="1" dirty="0"/>
              <a:t>,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52320" y="0"/>
            <a:ext cx="169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5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-28575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9736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9713"/>
            <a:ext cx="8280919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Многочисленные </a:t>
            </a:r>
            <a:r>
              <a:rPr lang="ru-RU" dirty="0">
                <a:solidFill>
                  <a:prstClr val="black"/>
                </a:solidFill>
              </a:rPr>
              <a:t>сквозные прогары в стенке ствола трубы. Значительное уменьшение толщины металла несущей оболочки ствола трубы с отм.50,0 м по </a:t>
            </a:r>
            <a:r>
              <a:rPr lang="ru-RU" dirty="0" err="1">
                <a:solidFill>
                  <a:prstClr val="black"/>
                </a:solidFill>
              </a:rPr>
              <a:t>отм</a:t>
            </a:r>
            <a:r>
              <a:rPr lang="ru-RU" dirty="0">
                <a:solidFill>
                  <a:prstClr val="black"/>
                </a:solidFill>
              </a:rPr>
              <a:t>. 80,0 м (от 4 мм на </a:t>
            </a:r>
            <a:r>
              <a:rPr lang="ru-RU" dirty="0" err="1">
                <a:solidFill>
                  <a:prstClr val="black"/>
                </a:solidFill>
              </a:rPr>
              <a:t>отм</a:t>
            </a:r>
            <a:r>
              <a:rPr lang="ru-RU" dirty="0">
                <a:solidFill>
                  <a:prstClr val="black"/>
                </a:solidFill>
              </a:rPr>
              <a:t>. 40,0 до 1 мм на </a:t>
            </a:r>
            <a:r>
              <a:rPr lang="ru-RU" dirty="0" err="1">
                <a:solidFill>
                  <a:prstClr val="black"/>
                </a:solidFill>
              </a:rPr>
              <a:t>отм</a:t>
            </a:r>
            <a:r>
              <a:rPr lang="ru-RU" dirty="0">
                <a:solidFill>
                  <a:prstClr val="black"/>
                </a:solidFill>
              </a:rPr>
              <a:t> 77,5÷80,0 м при проектном значении 10 мм).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90336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Категории </a:t>
            </a:r>
            <a:r>
              <a:rPr lang="ru-RU" b="1" dirty="0"/>
              <a:t>опасности дефектов</a:t>
            </a:r>
          </a:p>
          <a:p>
            <a:r>
              <a:rPr lang="ru-RU" dirty="0"/>
              <a:t>«А» – дефекты и повреждения основных несущих конструкций труб, представляющие непосредственную опасность их разрушения;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12361" y="0"/>
            <a:ext cx="122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Слайд </a:t>
            </a:r>
            <a:r>
              <a:rPr lang="ru-RU" b="1" dirty="0" smtClean="0">
                <a:solidFill>
                  <a:prstClr val="black"/>
                </a:solidFill>
              </a:rPr>
              <a:t>15</a:t>
            </a:r>
            <a:endParaRPr lang="ru-RU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21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827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                                                                Слайд 16</a:t>
            </a:r>
            <a:endParaRPr lang="ru-RU" dirty="0" smtClean="0"/>
          </a:p>
          <a:p>
            <a:r>
              <a:rPr lang="ru-RU" dirty="0" smtClean="0"/>
              <a:t>Многочисленные сквозные прогары в стенке ствола трубы. Значительное уменьшение толщины металла несущей оболочки ствола трубы с отм.50,0 м по </a:t>
            </a:r>
            <a:r>
              <a:rPr lang="ru-RU" dirty="0" err="1" smtClean="0"/>
              <a:t>отм</a:t>
            </a:r>
            <a:r>
              <a:rPr lang="ru-RU" dirty="0" smtClean="0"/>
              <a:t>. 80,0 м (от 4 мм на </a:t>
            </a:r>
            <a:r>
              <a:rPr lang="ru-RU" dirty="0" err="1" smtClean="0"/>
              <a:t>отм</a:t>
            </a:r>
            <a:r>
              <a:rPr lang="ru-RU" dirty="0" smtClean="0"/>
              <a:t>. 40,0 до 1 мм на </a:t>
            </a:r>
            <a:r>
              <a:rPr lang="ru-RU" dirty="0" err="1" smtClean="0"/>
              <a:t>отм</a:t>
            </a:r>
            <a:r>
              <a:rPr lang="ru-RU" dirty="0" smtClean="0"/>
              <a:t> 77,5÷80,0 м при проектном значении 10 мм).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90336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Слайд 1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Категории </a:t>
            </a:r>
            <a:r>
              <a:rPr lang="ru-RU" b="1" dirty="0"/>
              <a:t>опасности дефектов</a:t>
            </a:r>
          </a:p>
          <a:p>
            <a:r>
              <a:rPr lang="ru-RU" dirty="0"/>
              <a:t>«А» – дефекты и повреждения основных несущих конструкций труб, представляющие непосредственную опасность их разрушения;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332656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2863" y="1587500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212976"/>
            <a:ext cx="87849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     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Взрыв кислорода в </a:t>
            </a:r>
            <a:r>
              <a:rPr lang="ru-RU" sz="2000" dirty="0"/>
              <a:t>городской клинической больнице № 2 </a:t>
            </a:r>
            <a:r>
              <a:rPr lang="ru-RU" sz="2000" dirty="0" smtClean="0"/>
              <a:t>г. Челябинск произошел 31 </a:t>
            </a:r>
            <a:r>
              <a:rPr lang="ru-RU" sz="2000" dirty="0"/>
              <a:t>октября 2020 </a:t>
            </a:r>
            <a:r>
              <a:rPr lang="ru-RU" sz="2000" dirty="0" smtClean="0"/>
              <a:t>года </a:t>
            </a:r>
            <a:endParaRPr lang="ru-RU" sz="20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3" y="374156"/>
            <a:ext cx="8221061" cy="537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52320" y="0"/>
            <a:ext cx="169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1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862727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3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731838"/>
            <a:ext cx="8424862" cy="5649912"/>
          </a:xfrm>
        </p:spPr>
        <p:txBody>
          <a:bodyPr/>
          <a:lstStyle/>
          <a:p>
            <a:pPr>
              <a:lnSpc>
                <a:spcPct val="90000"/>
              </a:lnSpc>
              <a:buFont typeface="Georgia" pitchFamily="18" charset="0"/>
              <a:buNone/>
            </a:pPr>
            <a:r>
              <a:rPr lang="ru-RU" b="1" dirty="0" smtClean="0"/>
              <a:t>          </a:t>
            </a: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7452320" y="116632"/>
            <a:ext cx="1498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18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549275"/>
            <a:ext cx="8713788" cy="6119813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ru-RU" dirty="0" smtClean="0"/>
              <a:t>	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8" y="404665"/>
            <a:ext cx="4363323" cy="62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36" y="404664"/>
            <a:ext cx="3866484" cy="62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92280" y="0"/>
            <a:ext cx="178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19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57158" y="1116013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42863" y="1916832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sz="2000" b="1" dirty="0" smtClean="0"/>
              <a:t>Целями </a:t>
            </a:r>
            <a:r>
              <a:rPr lang="ru-RU" sz="2000" b="1" dirty="0"/>
              <a:t>обобщения и анализа правоприменительной практики является:</a:t>
            </a:r>
          </a:p>
          <a:p>
            <a:pPr algn="ctr"/>
            <a:r>
              <a:rPr lang="ru-RU" sz="2000" b="1" dirty="0"/>
              <a:t>обеспечение доступности сведений о правоприменительной практике Ростехнадзора путём их публикации для сведения подконтрольных субъектов</a:t>
            </a:r>
            <a:r>
              <a:rPr lang="ru-RU" sz="2000" b="1" dirty="0" smtClean="0"/>
              <a:t>;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Задачами </a:t>
            </a:r>
            <a:r>
              <a:rPr lang="ru-RU" sz="2000" b="1" dirty="0"/>
              <a:t>обобщения и анализа правоприменительной практики являются:</a:t>
            </a:r>
          </a:p>
          <a:p>
            <a:pPr algn="ctr"/>
            <a:r>
              <a:rPr lang="ru-RU" sz="2000" b="1" dirty="0"/>
              <a:t>выявление типичных нарушений обязательных требований, причин, факторов и условий, способствующих возникновению указанных нарушений;</a:t>
            </a:r>
          </a:p>
          <a:p>
            <a:pPr algn="ctr"/>
            <a:r>
              <a:rPr lang="ru-RU" sz="2000" b="1" dirty="0"/>
              <a:t>анализ случаев причинения вреда (ущерба) охраняемым законом ценностям, выявление источников и факторов риска причинения вреда (ущерба);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  <a:p>
            <a:pPr algn="ctr"/>
            <a:endParaRPr lang="ru-RU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366" name="Group 36"/>
          <p:cNvGrpSpPr>
            <a:grpSpLocks/>
          </p:cNvGrpSpPr>
          <p:nvPr/>
        </p:nvGrpSpPr>
        <p:grpSpPr bwMode="auto">
          <a:xfrm>
            <a:off x="0" y="0"/>
            <a:ext cx="9144000" cy="1974850"/>
            <a:chOff x="0" y="-376"/>
            <a:chExt cx="5760" cy="1244"/>
          </a:xfrm>
        </p:grpSpPr>
        <p:sp>
          <p:nvSpPr>
            <p:cNvPr id="15367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270" y="-376"/>
              <a:ext cx="5328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Федеральная служба по экологическому,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5375" name="Picture 41" descr="fsetan_emblema20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"/>
              <a:ext cx="66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7740352" y="18864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/>
          </p:cNvSpPr>
          <p:nvPr>
            <p:ph type="body" idx="4294967295"/>
          </p:nvPr>
        </p:nvSpPr>
        <p:spPr>
          <a:xfrm>
            <a:off x="323528" y="404665"/>
            <a:ext cx="8713787" cy="58326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1800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93947"/>
            <a:ext cx="7704856" cy="33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04856" cy="310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8344" y="44624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20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2"/>
          <p:cNvSpPr>
            <a:spLocks noChangeShapeType="1"/>
          </p:cNvSpPr>
          <p:nvPr/>
        </p:nvSpPr>
        <p:spPr bwMode="auto">
          <a:xfrm flipV="1">
            <a:off x="357158" y="1189038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6513" y="1990725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ru-RU" sz="2800" b="1" cap="all" dirty="0">
                <a:solidFill>
                  <a:srgbClr val="2D2D8A">
                    <a:lumMod val="75000"/>
                  </a:srgbClr>
                </a:solidFill>
                <a:latin typeface="+mn-lt"/>
                <a:cs typeface="Arial" charset="0"/>
              </a:rPr>
              <a:t>СПАСИБО ЗА ВНИМАНИЕ!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0966" name="Group 36"/>
          <p:cNvGrpSpPr>
            <a:grpSpLocks/>
          </p:cNvGrpSpPr>
          <p:nvPr/>
        </p:nvGrpSpPr>
        <p:grpSpPr bwMode="auto">
          <a:xfrm>
            <a:off x="0" y="0"/>
            <a:ext cx="9144000" cy="1974850"/>
            <a:chOff x="0" y="-376"/>
            <a:chExt cx="5760" cy="1244"/>
          </a:xfrm>
        </p:grpSpPr>
        <p:sp>
          <p:nvSpPr>
            <p:cNvPr id="4097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270" y="-376"/>
              <a:ext cx="5328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Федеральная служба по экологическому,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40978" name="Picture 41" descr="fsetan_emblema20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"/>
              <a:ext cx="66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Line 2"/>
          <p:cNvSpPr>
            <a:spLocks noChangeShapeType="1"/>
          </p:cNvSpPr>
          <p:nvPr/>
        </p:nvSpPr>
        <p:spPr bwMode="auto">
          <a:xfrm flipV="1">
            <a:off x="357158" y="4900613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57158" y="1116013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42863" y="1587500"/>
            <a:ext cx="91440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В Федеральной службе по экологическому, технологическому и атомному надзору (Ростехнадзор) 30 марта 2023 года под председательством руководителя Службы Александра Трембицкого прошло расширенное заседание Коллегии, на котором были подведены итоги работы в 2022 году.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В </a:t>
            </a:r>
            <a:r>
              <a:rPr lang="ru-RU" sz="2000" b="1" dirty="0"/>
              <a:t>работе приняли участие Заместитель Председателя Правительства Российской Федерации Александр </a:t>
            </a:r>
            <a:r>
              <a:rPr lang="ru-RU" sz="2000" b="1" dirty="0" err="1"/>
              <a:t>Новак</a:t>
            </a:r>
            <a:r>
              <a:rPr lang="ru-RU" sz="2000" b="1" dirty="0"/>
              <a:t>, представители федеральных органов исполнительной власти, Совета Федерации, Государственной Думы, Генеральной прокуратуры, Счетной палаты, правоохранительных органов, общественных организаций и профессиональных объединений.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6390" name="Group 36"/>
          <p:cNvGrpSpPr>
            <a:grpSpLocks/>
          </p:cNvGrpSpPr>
          <p:nvPr/>
        </p:nvGrpSpPr>
        <p:grpSpPr bwMode="auto">
          <a:xfrm>
            <a:off x="121444" y="44624"/>
            <a:ext cx="9144000" cy="2276872"/>
            <a:chOff x="0" y="-376"/>
            <a:chExt cx="5760" cy="1244"/>
          </a:xfrm>
        </p:grpSpPr>
        <p:sp>
          <p:nvSpPr>
            <p:cNvPr id="1639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>
                <a:defRPr/>
              </a:pPr>
              <a:endParaRPr kumimoji="1" lang="ru-RU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270" y="-376"/>
              <a:ext cx="5328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Федеральная служба по экологическому,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kumimoji="1" lang="ru-RU" sz="2000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399" name="Picture 41" descr="fsetan_emblema20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"/>
              <a:ext cx="66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7812359" y="116632"/>
            <a:ext cx="119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57158" y="476672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42863" y="1587500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ru-RU" b="1" dirty="0">
              <a:solidFill>
                <a:srgbClr val="222268"/>
              </a:solidFill>
              <a:latin typeface="Trebuchet MS" pitchFamily="34" charset="0"/>
              <a:cs typeface="Arial" charset="0"/>
            </a:endParaRP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65" y="2981650"/>
            <a:ext cx="5955988" cy="375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6" y="620688"/>
            <a:ext cx="4824620" cy="32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8344" y="620688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548680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2863" y="836712"/>
            <a:ext cx="9144000" cy="183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ru-RU" b="1" dirty="0" smtClean="0"/>
              <a:t>С </a:t>
            </a:r>
            <a:r>
              <a:rPr lang="ru-RU" b="1" dirty="0"/>
              <a:t>основным докладом «Об итогах работы Федеральной службы по экологическому, технологическому и атомному надзору в 2022 году и задачах на 2023 год» выступил руководитель Ростехнадзора Александр </a:t>
            </a:r>
            <a:r>
              <a:rPr lang="ru-RU" b="1" dirty="0" err="1"/>
              <a:t>Трембицкий</a:t>
            </a:r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842" name="Picture 2" descr="C:\Users\Медведев ВН\Desktop\DSC06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27" y="1754002"/>
            <a:ext cx="7391754" cy="49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40352" y="11663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548680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2863" y="620688"/>
            <a:ext cx="9144000" cy="205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302" y="692696"/>
            <a:ext cx="85011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Аварийность и травматизм на поднадзорных отделу объектах и в России по видам надзора в 2022 </a:t>
            </a:r>
            <a:r>
              <a:rPr lang="ru-RU" b="1" dirty="0" smtClean="0"/>
              <a:t>году</a:t>
            </a:r>
          </a:p>
          <a:p>
            <a:pPr lvl="0" algn="ctr"/>
            <a:endParaRPr lang="ru-RU" b="1" dirty="0"/>
          </a:p>
          <a:p>
            <a:pPr lvl="0" algn="ctr"/>
            <a:endParaRPr lang="ru-RU" b="1" dirty="0" smtClean="0"/>
          </a:p>
          <a:p>
            <a:pPr lvl="0" algn="ctr"/>
            <a:endParaRPr lang="ru-RU" b="1" dirty="0"/>
          </a:p>
          <a:p>
            <a:pPr lvl="0" algn="ctr"/>
            <a:endParaRPr lang="ru-RU" b="1" dirty="0" smtClean="0"/>
          </a:p>
          <a:p>
            <a:pPr lvl="0" algn="ctr"/>
            <a:r>
              <a:rPr lang="ru-RU" b="1" dirty="0"/>
              <a:t>Всего по России на опасных производственных объектах химического комплекса произошло 5 </a:t>
            </a:r>
            <a:r>
              <a:rPr lang="ru-RU" b="1" dirty="0" smtClean="0"/>
              <a:t>аварий, </a:t>
            </a:r>
            <a:r>
              <a:rPr lang="ru-RU" b="1" dirty="0"/>
              <a:t>несчастных случаев со смертельным исходом </a:t>
            </a:r>
          </a:p>
          <a:p>
            <a:pPr lvl="0" algn="ctr"/>
            <a:r>
              <a:rPr lang="ru-RU" b="1" dirty="0"/>
              <a:t>не зарегистрировано, на объектах транспортирования опасных веществ аварий не зарегистрировано. </a:t>
            </a:r>
          </a:p>
          <a:p>
            <a:pPr lvl="0" algn="ctr"/>
            <a:endParaRPr lang="ru-RU" b="1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 </a:t>
            </a:r>
            <a:r>
              <a:rPr lang="ru-RU" b="1" dirty="0">
                <a:solidFill>
                  <a:srgbClr val="FF0000"/>
                </a:solidFill>
              </a:rPr>
              <a:t>объектах поднадзорных отделу не зарегистрировано</a:t>
            </a:r>
          </a:p>
          <a:p>
            <a:pPr lvl="0"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-2103"/>
            <a:ext cx="3537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Слайд </a:t>
            </a:r>
            <a:r>
              <a:rPr lang="ru-RU" b="1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4" y="764704"/>
            <a:ext cx="418145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 descr="D:\ДОКУМЕНТЫ МОИ\Аварии, Несчастные случаи\СЦКК\Акт протокол осмотра\Фото\сцкк несчастный\IMG_20220421_11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19193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16632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Авария на очистных сооружениях ОАО </a:t>
            </a:r>
            <a:r>
              <a:rPr lang="ru-RU" b="1" dirty="0"/>
              <a:t>«Селенгинский ЦКК»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84368" y="0"/>
            <a:ext cx="1259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85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548680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2863" y="620688"/>
            <a:ext cx="9144000" cy="205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302" y="692696"/>
            <a:ext cx="85011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Аварийность и травматизм на поднадзорных отделу объектах и в России по видам надзора в 2022 </a:t>
            </a:r>
            <a:r>
              <a:rPr lang="ru-RU" b="1" dirty="0" smtClean="0"/>
              <a:t>году</a:t>
            </a:r>
          </a:p>
          <a:p>
            <a:pPr lvl="0" algn="ctr"/>
            <a:endParaRPr lang="ru-RU" b="1" dirty="0" smtClean="0"/>
          </a:p>
          <a:p>
            <a:pPr lvl="0" algn="ctr"/>
            <a:endParaRPr lang="ru-RU" b="1" dirty="0"/>
          </a:p>
          <a:p>
            <a:pPr lvl="0" algn="ctr"/>
            <a:endParaRPr lang="ru-RU" b="1" dirty="0" smtClean="0"/>
          </a:p>
          <a:p>
            <a:pPr lvl="0" algn="ctr"/>
            <a:endParaRPr lang="ru-RU" b="1" dirty="0" smtClean="0"/>
          </a:p>
          <a:p>
            <a:pPr algn="ctr"/>
            <a:r>
              <a:rPr lang="ru-RU" b="1" dirty="0"/>
              <a:t>В 2022 году на взрывопожароопасных объектах хранения и 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переработки </a:t>
            </a:r>
            <a:r>
              <a:rPr lang="ru-RU" b="1" dirty="0"/>
              <a:t>растительного сырья в России произошло 3 аварии 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отмечается рост аварийности +1 авария в сравнении с 2021 г.)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и </a:t>
            </a:r>
            <a:r>
              <a:rPr lang="ru-RU" b="1" dirty="0"/>
              <a:t>4 несчастных случая со смертельным исходом (рост +1 случай в 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сравнении </a:t>
            </a:r>
            <a:r>
              <a:rPr lang="ru-RU" b="1" dirty="0"/>
              <a:t>с аналогичным периодом 2021 года</a:t>
            </a:r>
            <a:r>
              <a:rPr lang="ru-RU" b="1" dirty="0" smtClean="0"/>
              <a:t>).</a:t>
            </a:r>
          </a:p>
          <a:p>
            <a:pPr algn="ctr"/>
            <a:endParaRPr lang="ru-RU" b="1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 объектах поднадзорных отделу не зарегистрировано</a:t>
            </a:r>
          </a:p>
          <a:p>
            <a:pPr algn="ctr"/>
            <a:endParaRPr lang="ru-RU" dirty="0"/>
          </a:p>
          <a:p>
            <a:pPr lvl="0"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96336" y="116632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2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4302" y="548680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2863" y="620688"/>
            <a:ext cx="9144000" cy="205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     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302" y="692696"/>
            <a:ext cx="850112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Аварийность и травматизм на поднадзорных отделу объектах и в России по видам надзора в 2022 </a:t>
            </a:r>
            <a:r>
              <a:rPr lang="ru-RU" b="1" dirty="0" smtClean="0"/>
              <a:t>году</a:t>
            </a:r>
          </a:p>
          <a:p>
            <a:pPr lvl="0" algn="ctr"/>
            <a:endParaRPr lang="ru-RU" b="1" dirty="0" smtClean="0"/>
          </a:p>
          <a:p>
            <a:pPr algn="ctr"/>
            <a:r>
              <a:rPr lang="ru-RU" dirty="0"/>
              <a:t>В России за 2022 год </a:t>
            </a:r>
            <a:r>
              <a:rPr lang="ru-RU" b="1" dirty="0"/>
              <a:t>на опасных производственных объектах при эксплуатации оборудования, работающего под избыточным давлением, произошло</a:t>
            </a:r>
            <a:r>
              <a:rPr lang="ru-RU" dirty="0"/>
              <a:t> </a:t>
            </a:r>
            <a:r>
              <a:rPr lang="ru-RU" b="1" dirty="0"/>
              <a:t>4 аварии </a:t>
            </a:r>
          </a:p>
          <a:p>
            <a:pPr algn="ctr"/>
            <a:r>
              <a:rPr lang="ru-RU" dirty="0"/>
              <a:t>(в 2021 году – 5) и </a:t>
            </a:r>
            <a:r>
              <a:rPr lang="ru-RU" b="1" dirty="0"/>
              <a:t>4 несчастных случая со смертельным исходом </a:t>
            </a:r>
            <a:r>
              <a:rPr lang="ru-RU" dirty="0"/>
              <a:t>(в 2021 году – 1), </a:t>
            </a:r>
          </a:p>
          <a:p>
            <a:pPr algn="ctr"/>
            <a:r>
              <a:rPr lang="ru-RU" dirty="0"/>
              <a:t>из них 1 случай смертельного травматизма в результате аварии (взрыв (разрушение) парового котла), остальные 3 несчастных случая не связаны </a:t>
            </a:r>
          </a:p>
          <a:p>
            <a:pPr algn="ctr"/>
            <a:r>
              <a:rPr lang="ru-RU" dirty="0"/>
              <a:t>с авариями</a:t>
            </a:r>
            <a:r>
              <a:rPr lang="ru-RU" dirty="0" smtClean="0"/>
              <a:t>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b="1" dirty="0"/>
              <a:t>При эксплуатации подъёмных сооружений </a:t>
            </a:r>
            <a:r>
              <a:rPr lang="ru-RU" dirty="0"/>
              <a:t>в 2022 году произошло </a:t>
            </a:r>
          </a:p>
          <a:p>
            <a:pPr algn="ctr"/>
            <a:r>
              <a:rPr lang="ru-RU" b="1" dirty="0"/>
              <a:t>33 аварии </a:t>
            </a:r>
            <a:r>
              <a:rPr lang="ru-RU" dirty="0"/>
              <a:t>(в 2021 году – 36) и </a:t>
            </a:r>
            <a:r>
              <a:rPr lang="ru-RU" b="1" dirty="0"/>
              <a:t>38 несчастных случаев со смертельным исходом </a:t>
            </a:r>
          </a:p>
          <a:p>
            <a:pPr algn="ctr"/>
            <a:r>
              <a:rPr lang="ru-RU" dirty="0"/>
              <a:t>(в 2021 году – 28), из них 12 в результате с аварий на опасных производственных объектах (в 2021 году ‒ 11). 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 объектах поднадзорных отделу не зарегистрировано</a:t>
            </a:r>
          </a:p>
          <a:p>
            <a:pPr algn="ctr"/>
            <a:endParaRPr lang="ru-RU" dirty="0"/>
          </a:p>
          <a:p>
            <a:pPr lvl="0"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96336" y="116632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Слайд </a:t>
            </a:r>
            <a:r>
              <a:rPr lang="ru-RU" b="1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4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2403</TotalTime>
  <Words>1008</Words>
  <Application>Microsoft Office PowerPoint</Application>
  <PresentationFormat>Экран (4:3)</PresentationFormat>
  <Paragraphs>245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Никифоров Вадим Борисович</dc:creator>
  <cp:lastModifiedBy>Медведев</cp:lastModifiedBy>
  <cp:revision>171</cp:revision>
  <dcterms:created xsi:type="dcterms:W3CDTF">2016-04-01T06:28:40Z</dcterms:created>
  <dcterms:modified xsi:type="dcterms:W3CDTF">2023-04-13T00:56:39Z</dcterms:modified>
</cp:coreProperties>
</file>